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BEE"/>
    <a:srgbClr val="75CED7"/>
    <a:srgbClr val="C5EAEE"/>
    <a:srgbClr val="42BCC9"/>
    <a:srgbClr val="77C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58F6A-94A7-49A7-9FF6-AD11FAB62C8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CB961-89D2-4753-83E9-9C3EA1D97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2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44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7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7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2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3CB961-89D2-4753-83E9-9C3EA1D971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75F6-206A-4E99-9A95-1A37D0A09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C8483E-B012-424B-B18E-2B535B0E1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E102-E82D-41CF-9CFA-13ABDF70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21650-E231-4420-8436-93F27EB8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28532-8CEC-4C61-96A0-17A46D1B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297A-21C5-44EA-B52D-49BB1C6F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C7102-A2F3-4249-A14A-A02C3A863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4616B-0594-449E-95C2-9C8ACAF2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46517-C638-441D-8C88-E082520E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7986-0A85-4241-B61C-02C1510F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0F904D-0E39-4F54-B8BF-7984A1140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ED899-31AB-470F-8E2E-3E22125CD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E72D4-759C-4581-8850-FCFA2F75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9F564-7C25-4A75-9370-AEC2EDF42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A4928-B2FB-4029-8610-3D56E9D5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36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0E51-69DE-43DE-8D45-51FD0138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0A18-95A8-4DF3-90B8-8C140400F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F6084-6FD1-4731-BC64-A656BC5C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36F15-5DA6-4CE6-83FC-363E97F3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EBE16-2705-4DC6-B0D0-49A3BE7C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5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1801-84A1-4E62-AB14-01709BDF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68A5D-116A-4AAE-8A1B-B9B4C88D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217CA-BD73-4CDE-AF61-7B75A47C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39DD6-435B-492F-8D0F-07A99560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60A5-3F3A-428F-B81F-FBEB1FFD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A106-3786-4AD2-848B-42D9DDCE0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AADF-0EEE-4C7F-B5D8-3BD89EE4C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9F21A-179B-4AAB-AB35-06CE45612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DE865-CDC2-433B-957C-34FDA5E40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897F-CAD4-400C-B8E6-3C6B453A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CDC9B-3415-45BD-A939-09ECBBBA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1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09D85-55B9-4EA7-BF92-4EC21EB1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92713-E9E9-47D3-B10E-84723749B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5B01D-C383-4D86-9829-100F13678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054C8-5F83-4009-A577-6BCA832BE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3C707-6425-4296-A8A4-3736E918D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70F12D-207A-48F9-A14A-705E8441A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18CE0-EAF2-4455-B6BD-7A3395B2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10DD78-B9FF-45E9-BECA-3FC76FF3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07C8-3BD1-45AA-992A-82B24EBB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FC0B8-5D3A-4E79-8829-9B33538A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041D4-BF5A-40EB-A634-3B4BC8FF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148C8-602C-4BD6-9130-16C3F5EE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5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90F05-84CC-4E19-9057-57CED9C9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DA1C7-996D-4394-B82B-1247F3A9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402DC-A62F-4C3C-A8A5-F0EF1902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9490-E6FB-4778-A230-F74244C7D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D9CA7-EA76-4BAB-A68C-B9A5C8E1F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507F8-F3D5-4DB7-A9D6-5011B0B9A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BF54-79C5-4B4F-80A7-009B28C8E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16176-749E-46C0-888E-8DBCDB62E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19924-6B28-4E4F-956B-9ADF740B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598E-F642-47E0-925E-DF6EBFA6F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E161F-AEB9-49CF-9B0E-44B081ED2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AFEA9-C341-4A7A-AFFA-05CDC0750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05BA1-1A2D-49CB-9953-75D42464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47AED-0377-4DF6-8396-99F088F0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03DAB-7EF2-4FE0-885B-5B371330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EE3E0D-0000-48F2-8432-92CE56FB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330E6-4C82-4C23-B76B-5C6DB6B8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8FE03-0380-47D8-911B-C564FF0E0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798DC-C31A-4341-A770-F88BF1D8016D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1AAA6-CB69-429D-B0B5-6B917CD40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0822-669A-43C6-B9DA-DB62BF2E0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14FF-9B7C-4E2E-954D-AC71B48C0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romovareasanatatii@assmb.ro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DA950E-2B60-47E6-8496-721413468464}"/>
              </a:ext>
            </a:extLst>
          </p:cNvPr>
          <p:cNvSpPr txBox="1"/>
          <p:nvPr/>
        </p:nvSpPr>
        <p:spPr>
          <a:xfrm>
            <a:off x="-1" y="201365"/>
            <a:ext cx="735371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5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REGULAMENT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r>
              <a:rPr lang="ro-RO" sz="2000" b="1" i="1" dirty="0">
                <a:solidFill>
                  <a:schemeClr val="accent5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privind desfășurarea Cursului ”Școala Părinților”</a:t>
            </a:r>
            <a:endParaRPr lang="en-US" sz="2000" b="1" dirty="0">
              <a:solidFill>
                <a:schemeClr val="accent5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/>
            <a:endParaRPr lang="en-US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o-RO" sz="2000" b="1" i="1" u="sng" dirty="0">
                <a:solidFill>
                  <a:schemeClr val="accent5">
                    <a:lumMod val="50000"/>
                  </a:schemeClr>
                </a:solidFill>
              </a:rPr>
              <a:t>Articolul 1</a:t>
            </a:r>
            <a:r>
              <a:rPr lang="ro-RO" sz="16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Organizatorul Cursului ”Școala Părinților”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Cursul este organizat de Administrația Spitalelor și Serviciilor Medicale București (în continuare A.S.S.M.B.), cu sediul în strada Sfânta Ecaterina. Nr.3, Sector 4, București și desfășurat prin intermediul celor 4 maternități aflate în subordinea A.S.S.M.B., respectiv: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Spitalul Clinic ”Dr. I. Cantacuzino”;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 Spitalul Clinic de Obstetrică Ginecologie ”Panait Sîrbu”;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 Spitalul Clinic de Obstetrică și Ginecologie ”Filantropia”;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 Spitalul Clinic ”Nicolae Malaxa”.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Pe perioada desfășurării cursului și din motive întemeiate, Organizatorul își rezervă dreptul de a modifica oricare din condițiile stabilite în prezentul Regulament.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06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2C102A-CBD1-4F22-B65B-1E578A276062}"/>
              </a:ext>
            </a:extLst>
          </p:cNvPr>
          <p:cNvSpPr txBox="1"/>
          <p:nvPr/>
        </p:nvSpPr>
        <p:spPr>
          <a:xfrm>
            <a:off x="113130" y="207963"/>
            <a:ext cx="714550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u="sng" dirty="0">
                <a:solidFill>
                  <a:schemeClr val="accent5">
                    <a:lumMod val="50000"/>
                  </a:schemeClr>
                </a:solidFill>
              </a:rPr>
              <a:t>Articolul 2 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- Durata și locul desfășurării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Sesiunile de informare dedicate viitorilor părinți se vor desfășura lunar, în cadrul celor 4 maternități menționate în Art.1., fiind structurate în 4 module, respectiv: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Nașterea;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Lăuzia;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Îngrijirea;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Alimentația nou născutului.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 La finalizarea acestora, participanții vor primi un certificat de absolvire a cursului și un certificat de puericultură (adresat exclusiv taților), ce poate fi folosit conform prevederilor legale.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2000" b="1" u="sng" dirty="0" err="1">
                <a:solidFill>
                  <a:schemeClr val="accent5">
                    <a:lumMod val="50000"/>
                  </a:schemeClr>
                </a:solidFill>
              </a:rPr>
              <a:t>Articolul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 3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Beneficiarii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”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Școala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Părinților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 se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adresează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viitorilor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părinți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afle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informații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privire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sarcină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naștere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alăptare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48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2C102A-CBD1-4F22-B65B-1E578A276062}"/>
              </a:ext>
            </a:extLst>
          </p:cNvPr>
          <p:cNvSpPr txBox="1"/>
          <p:nvPr/>
        </p:nvSpPr>
        <p:spPr>
          <a:xfrm>
            <a:off x="84849" y="1533704"/>
            <a:ext cx="714550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chemeClr val="accent5">
                    <a:lumMod val="50000"/>
                  </a:schemeClr>
                </a:solidFill>
              </a:rPr>
              <a:t>Articolul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 4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Parteneri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A.S.S.M.B.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intermediul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Spitalului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Clinic ”Dr. I.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Cantacuzino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Spitalului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Clinic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Obstetrică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Ginecologie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”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Panait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Sîrbu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Spitalului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Clinic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Obstetrică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Ginecologie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”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Filantropia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Spitalului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Clinic ”Nicolae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Malaxa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parteneriat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cu Cord Blood Center Laboratories S.A.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 Next Step Investment S.R.L.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asigura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buna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desfășurare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Partenerii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A.S.S.M.B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furniza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materialele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didactice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necesare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instrumente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lucru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cadrelor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medicale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calificate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susținerea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255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2C102A-CBD1-4F22-B65B-1E578A276062}"/>
              </a:ext>
            </a:extLst>
          </p:cNvPr>
          <p:cNvSpPr txBox="1"/>
          <p:nvPr/>
        </p:nvSpPr>
        <p:spPr>
          <a:xfrm>
            <a:off x="65995" y="317646"/>
            <a:ext cx="714550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chemeClr val="accent5">
                    <a:lumMod val="50000"/>
                  </a:schemeClr>
                </a:solidFill>
              </a:rPr>
              <a:t>Articolul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</a:rPr>
              <a:t> 5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Desfășurarea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sesiunile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informare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cadrul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”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Școala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Părinților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este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gratuită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Sesiunile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susținute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către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personalul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medical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calificat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cadrul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4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maternități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Înregistrarea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se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face 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maternitatea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care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 optează fiecare participant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este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format din 4 module, cu o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durată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aproximativ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2 ore/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modul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Acestea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conțin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informații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esențiale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care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viitorii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părinți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au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nevoie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putea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pregătiți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noua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etapă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din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viața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La final,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participanții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primi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un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certificat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absolvire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un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certificat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puericultură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după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caz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Certificatele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puerticultură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pot fi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folosite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conform Art. 6, Alin. (1),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prevăzut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HG Nr. 244 din 10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aprilie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2000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aprobarea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Normelor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metodologice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aplicare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Legii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5">
                    <a:lumMod val="50000"/>
                  </a:schemeClr>
                </a:solidFill>
              </a:rPr>
              <a:t>concediului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 paternal nr. 210/1999.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5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2C102A-CBD1-4F22-B65B-1E578A276062}"/>
              </a:ext>
            </a:extLst>
          </p:cNvPr>
          <p:cNvSpPr txBox="1"/>
          <p:nvPr/>
        </p:nvSpPr>
        <p:spPr>
          <a:xfrm>
            <a:off x="65995" y="370384"/>
            <a:ext cx="714550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parcursul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desfășurării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sesiunilor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personalul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medical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implicat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înainta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participanților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tabelul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tip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primit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Organizator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declarația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consimțământ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privind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prelucrarea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caracter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personal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chestionarul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feedback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adresat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acestora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Fiecare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persoană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prezentă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la curs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completa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tabelul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menționat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anterior cu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numele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prenumele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numărul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telefon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adresa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e-mail. </a:t>
            </a: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finalul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înscrierilor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tabelul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înapoiat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către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A.S.S.M.B.,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baza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Acordului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prelucrare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personale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privitor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desfășurarea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”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Școala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Părinților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”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încheiat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între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A.S.S.M.B.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4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maternități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Participanții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completa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declarația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consimțământ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privind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prelucrarea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datelor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cu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caracter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personal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baza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căreia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aceștia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dau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acordul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primească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pe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adresa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e-mail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informații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despre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campaniile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programele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proiectele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desfașuate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A.S.S.M.B.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finalul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celor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4 module,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participanții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completa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un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chestionar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feedback care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folosit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crearea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unei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baze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date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vederea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realizării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unei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evaluări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cursului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Cursurile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vor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fi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susținute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după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forma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acceptată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transmisă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Organizator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către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cele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4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maternități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participante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8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F1A3-8FAC-4468-AFD9-8190934D1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722D5-4066-4574-88C7-749CB6D34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ro-RO" dirty="0"/>
              <a:t> 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5C16A4-D803-416A-B2CF-B7F781261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pressure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19" y="0"/>
            <a:ext cx="4838281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BE9CCF5-05D4-43AF-ACA1-684AB7E98342}"/>
              </a:ext>
            </a:extLst>
          </p:cNvPr>
          <p:cNvCxnSpPr/>
          <p:nvPr/>
        </p:nvCxnSpPr>
        <p:spPr>
          <a:xfrm>
            <a:off x="7353718" y="0"/>
            <a:ext cx="0" cy="6858000"/>
          </a:xfrm>
          <a:prstGeom prst="line">
            <a:avLst/>
          </a:prstGeom>
          <a:ln w="57150" cmpd="sng">
            <a:solidFill>
              <a:srgbClr val="C5EBEE"/>
            </a:solidFill>
            <a:tailEnd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2C102A-CBD1-4F22-B65B-1E578A276062}"/>
              </a:ext>
            </a:extLst>
          </p:cNvPr>
          <p:cNvSpPr txBox="1"/>
          <p:nvPr/>
        </p:nvSpPr>
        <p:spPr>
          <a:xfrm>
            <a:off x="65995" y="370384"/>
            <a:ext cx="7145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EDA989-9B53-4512-BC2A-35468EB0EEDF}"/>
              </a:ext>
            </a:extLst>
          </p:cNvPr>
          <p:cNvSpPr txBox="1"/>
          <p:nvPr/>
        </p:nvSpPr>
        <p:spPr>
          <a:xfrm>
            <a:off x="150834" y="1997839"/>
            <a:ext cx="7060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Orice fel de impediment sesizat la nivelul desfășurării cursului va fi transmis către A.S.S.M.B. prin intermediu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l 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e-mail-ului </a:t>
            </a:r>
            <a:r>
              <a:rPr lang="ro-RO" b="1" i="1" u="sng" dirty="0">
                <a:solidFill>
                  <a:schemeClr val="accent5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promovareasanatatii@assmb.ro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Regulamentul poate fi accesat pe website-ul </a:t>
            </a:r>
            <a:r>
              <a:rPr lang="ro-RO" b="1" i="1" u="sng" dirty="0">
                <a:solidFill>
                  <a:schemeClr val="accent5">
                    <a:lumMod val="50000"/>
                  </a:schemeClr>
                </a:solidFill>
              </a:rPr>
              <a:t>www.assmb.ro</a:t>
            </a: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, la secțiunea ”Campanii”, Cursul ”Școala Părinților”.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3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642</Words>
  <Application>Microsoft Office PowerPoint</Application>
  <PresentationFormat>Widescreen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Black</vt:lpstr>
      <vt:lpstr>Office Theme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Sabina ERCEAN</dc:creator>
  <cp:lastModifiedBy>Sabina ERCEAN</cp:lastModifiedBy>
  <cp:revision>14</cp:revision>
  <cp:lastPrinted>2018-11-01T10:34:07Z</cp:lastPrinted>
  <dcterms:created xsi:type="dcterms:W3CDTF">2018-11-01T09:22:14Z</dcterms:created>
  <dcterms:modified xsi:type="dcterms:W3CDTF">2018-11-01T13:33:09Z</dcterms:modified>
</cp:coreProperties>
</file>